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9" r:id="rId4"/>
    <p:sldId id="273" r:id="rId5"/>
    <p:sldId id="275" r:id="rId6"/>
    <p:sldId id="272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59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3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29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5835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0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4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59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83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7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3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2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6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1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5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3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0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5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1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93" y="1226615"/>
            <a:ext cx="9440034" cy="18288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Active Clinical Drug Trial Database (ACT/DB)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950764"/>
            <a:ext cx="9440034" cy="1049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Rohan Chouthai </a:t>
            </a:r>
          </a:p>
        </p:txBody>
      </p:sp>
    </p:spTree>
    <p:extLst>
      <p:ext uri="{BB962C8B-B14F-4D97-AF65-F5344CB8AC3E}">
        <p14:creationId xmlns:p14="http://schemas.microsoft.com/office/powerpoint/2010/main" val="362768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5- Detail Participant Information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213" y="1756485"/>
            <a:ext cx="6172200" cy="4132506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Trial_ID</a:t>
              </a:r>
              <a:r>
                <a:rPr lang="en-US" dirty="0"/>
                <a:t>, Role, </a:t>
              </a:r>
              <a:r>
                <a:rPr lang="en-US" dirty="0" err="1"/>
                <a:t>Action_Taken</a:t>
              </a:r>
              <a:r>
                <a:rPr lang="en-US" dirty="0"/>
                <a:t>, </a:t>
              </a:r>
              <a:r>
                <a:rPr lang="en-US" dirty="0" err="1"/>
                <a:t>concat_ws</a:t>
              </a:r>
              <a:r>
                <a:rPr lang="en-US" dirty="0"/>
                <a:t>(' ', </a:t>
              </a:r>
              <a:r>
                <a:rPr lang="en-US" dirty="0" err="1"/>
                <a:t>First_Name</a:t>
              </a:r>
              <a:r>
                <a:rPr lang="en-US" dirty="0"/>
                <a:t>, </a:t>
              </a:r>
              <a:r>
                <a:rPr lang="en-US" dirty="0" err="1"/>
                <a:t>Last_Name</a:t>
              </a:r>
              <a:r>
                <a:rPr lang="en-US" dirty="0"/>
                <a:t>) as Participant, </a:t>
              </a:r>
              <a:r>
                <a:rPr lang="en-US" dirty="0" err="1"/>
                <a:t>Sample_Data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from </a:t>
              </a:r>
              <a:r>
                <a:rPr lang="en-US" dirty="0" err="1"/>
                <a:t>participant_trial_info</a:t>
              </a:r>
              <a:r>
                <a:rPr lang="en-US" dirty="0"/>
                <a:t> as </a:t>
              </a:r>
              <a:r>
                <a:rPr lang="en-US" dirty="0" err="1"/>
                <a:t>pto</a:t>
              </a:r>
              <a:r>
                <a:rPr lang="en-US" dirty="0"/>
                <a:t>, participant as p, sample as s</a:t>
              </a:r>
            </a:p>
            <a:p>
              <a:pPr marL="0" indent="0" algn="ctr">
                <a:buNone/>
              </a:pPr>
              <a:r>
                <a:rPr lang="en-US" dirty="0"/>
                <a:t> where </a:t>
              </a:r>
              <a:r>
                <a:rPr lang="en-US" dirty="0" err="1"/>
                <a:t>pto.Participant_ID</a:t>
              </a:r>
              <a:r>
                <a:rPr lang="en-US" dirty="0"/>
                <a:t>=</a:t>
              </a:r>
              <a:r>
                <a:rPr lang="en-US" dirty="0" err="1"/>
                <a:t>p.Participant_ID</a:t>
              </a:r>
              <a:r>
                <a:rPr lang="en-US" dirty="0"/>
                <a:t> and </a:t>
              </a:r>
              <a:r>
                <a:rPr lang="en-US" dirty="0" err="1"/>
                <a:t>p.Participant_ID</a:t>
              </a:r>
              <a:r>
                <a:rPr lang="en-US" dirty="0"/>
                <a:t>=</a:t>
              </a:r>
              <a:r>
                <a:rPr lang="en-US" dirty="0" err="1"/>
                <a:t>s.Participant_ID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order by </a:t>
              </a:r>
              <a:r>
                <a:rPr lang="en-US" dirty="0" err="1"/>
                <a:t>Trial_ID</a:t>
              </a:r>
              <a:r>
                <a:rPr lang="en-US" dirty="0"/>
                <a:t>; </a:t>
              </a:r>
            </a:p>
            <a:p>
              <a:pPr marL="0" indent="0" algn="ctr">
                <a:buNone/>
              </a:pPr>
              <a:endParaRPr lang="en-US" dirty="0"/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8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Trigger 1- </a:t>
            </a:r>
            <a:r>
              <a:rPr lang="en-US" dirty="0" err="1">
                <a:solidFill>
                  <a:schemeClr val="bg1"/>
                </a:solidFill>
              </a:rPr>
              <a:t>Email_Validation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928" y="1688306"/>
            <a:ext cx="6176435" cy="368379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delimiter //</a:t>
              </a:r>
            </a:p>
            <a:p>
              <a:pPr marL="0" indent="0" algn="ctr">
                <a:buNone/>
              </a:pPr>
              <a:r>
                <a:rPr lang="en-US" dirty="0"/>
                <a:t>CREATE  TRIGGER `</a:t>
              </a:r>
              <a:r>
                <a:rPr lang="en-US" dirty="0" err="1"/>
                <a:t>email_validation</a:t>
              </a:r>
              <a:r>
                <a:rPr lang="en-US" dirty="0"/>
                <a:t>`  BEFORE  INSERT  ON `DOCTORS`  </a:t>
              </a:r>
            </a:p>
            <a:p>
              <a:pPr marL="0" indent="0" algn="ctr">
                <a:buNone/>
              </a:pPr>
              <a:r>
                <a:rPr lang="en-US" dirty="0"/>
                <a:t>FOR EACH ROW  </a:t>
              </a:r>
            </a:p>
            <a:p>
              <a:pPr marL="0" indent="0" algn="ctr">
                <a:buNone/>
              </a:pPr>
              <a:r>
                <a:rPr lang="en-US" dirty="0"/>
                <a:t>BEGIN    </a:t>
              </a:r>
            </a:p>
            <a:p>
              <a:pPr marL="0" indent="0" algn="ctr">
                <a:buNone/>
              </a:pPr>
              <a:r>
                <a:rPr lang="en-US" dirty="0"/>
                <a:t>if </a:t>
              </a:r>
              <a:r>
                <a:rPr lang="en-US" dirty="0" err="1"/>
                <a:t>new.Email</a:t>
              </a:r>
              <a:r>
                <a:rPr lang="en-US" dirty="0"/>
                <a:t> not like '%_@%_._%'    then    </a:t>
              </a:r>
            </a:p>
            <a:p>
              <a:pPr marL="0" indent="0" algn="ctr">
                <a:buNone/>
              </a:pPr>
              <a:r>
                <a:rPr lang="en-US" dirty="0"/>
                <a:t> signal </a:t>
              </a:r>
              <a:r>
                <a:rPr lang="en-US" dirty="0" err="1"/>
                <a:t>sqlstate</a:t>
              </a:r>
              <a:r>
                <a:rPr lang="en-US" dirty="0"/>
                <a:t> value '45000'  </a:t>
              </a:r>
            </a:p>
            <a:p>
              <a:pPr marL="0" indent="0" algn="ctr">
                <a:buNone/>
              </a:pPr>
              <a:r>
                <a:rPr lang="en-US" dirty="0"/>
                <a:t>  set </a:t>
              </a:r>
              <a:r>
                <a:rPr lang="en-US" dirty="0" err="1"/>
                <a:t>message_text</a:t>
              </a:r>
              <a:r>
                <a:rPr lang="en-US" dirty="0"/>
                <a:t> ='The entered Email is invalid';   </a:t>
              </a:r>
            </a:p>
            <a:p>
              <a:pPr marL="0" indent="0" algn="ctr">
                <a:buNone/>
              </a:pPr>
              <a:r>
                <a:rPr lang="en-US" dirty="0"/>
                <a:t> end if;   </a:t>
              </a:r>
            </a:p>
            <a:p>
              <a:pPr marL="0" indent="0" algn="ctr">
                <a:buNone/>
              </a:pPr>
              <a:r>
                <a:rPr lang="en-US" dirty="0"/>
                <a:t> END;//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Trigger 2- </a:t>
            </a:r>
            <a:r>
              <a:rPr lang="en-US" dirty="0" err="1">
                <a:solidFill>
                  <a:schemeClr val="bg1"/>
                </a:solidFill>
              </a:rPr>
              <a:t>Weight_Validation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499" y="1849444"/>
            <a:ext cx="6413501" cy="3750469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delimiter //</a:t>
              </a:r>
            </a:p>
            <a:p>
              <a:pPr marL="0" indent="0" algn="ctr">
                <a:buNone/>
              </a:pPr>
              <a:r>
                <a:rPr lang="en-US" dirty="0"/>
                <a:t>CREATE  TRIGGER `</a:t>
              </a:r>
              <a:r>
                <a:rPr lang="en-US" dirty="0" err="1"/>
                <a:t>Weight_validation</a:t>
              </a:r>
              <a:r>
                <a:rPr lang="en-US" dirty="0"/>
                <a:t>`  BEFORE  </a:t>
              </a:r>
            </a:p>
            <a:p>
              <a:pPr marL="0" indent="0" algn="ctr">
                <a:buNone/>
              </a:pPr>
              <a:r>
                <a:rPr lang="en-US" dirty="0"/>
                <a:t>INSERT  ON `participant` </a:t>
              </a:r>
            </a:p>
            <a:p>
              <a:pPr marL="0" indent="0" algn="ctr">
                <a:buNone/>
              </a:pPr>
              <a:r>
                <a:rPr lang="en-US" dirty="0"/>
                <a:t> FOR EACH ROW  </a:t>
              </a:r>
            </a:p>
            <a:p>
              <a:pPr marL="0" indent="0" algn="ctr">
                <a:buNone/>
              </a:pPr>
              <a:r>
                <a:rPr lang="en-US" dirty="0"/>
                <a:t>BEGIN   </a:t>
              </a:r>
            </a:p>
            <a:p>
              <a:pPr marL="0" indent="0" algn="ctr">
                <a:buNone/>
              </a:pPr>
              <a:r>
                <a:rPr lang="en-US" dirty="0"/>
                <a:t> if </a:t>
              </a:r>
              <a:r>
                <a:rPr lang="en-US" dirty="0" err="1"/>
                <a:t>new.Weight</a:t>
              </a:r>
              <a:r>
                <a:rPr lang="en-US" dirty="0"/>
                <a:t> &lt; '40'    </a:t>
              </a:r>
            </a:p>
            <a:p>
              <a:pPr marL="0" indent="0" algn="ctr">
                <a:buNone/>
              </a:pPr>
              <a:r>
                <a:rPr lang="en-US" dirty="0"/>
                <a:t> then     signal </a:t>
              </a:r>
              <a:r>
                <a:rPr lang="en-US" dirty="0" err="1"/>
                <a:t>sqlstate</a:t>
              </a:r>
              <a:r>
                <a:rPr lang="en-US" dirty="0"/>
                <a:t> value '45000'   </a:t>
              </a:r>
            </a:p>
            <a:p>
              <a:pPr marL="0" indent="0" algn="ctr">
                <a:buNone/>
              </a:pPr>
              <a:r>
                <a:rPr lang="en-US" dirty="0"/>
                <a:t> set </a:t>
              </a:r>
              <a:r>
                <a:rPr lang="en-US" dirty="0" err="1"/>
                <a:t>message_text</a:t>
              </a:r>
              <a:r>
                <a:rPr lang="en-US" dirty="0"/>
                <a:t> ='The Participant is not fit for the Clinical Trial';   </a:t>
              </a:r>
            </a:p>
            <a:p>
              <a:pPr marL="0" indent="0" algn="ctr">
                <a:buNone/>
              </a:pPr>
              <a:r>
                <a:rPr lang="en-US" dirty="0"/>
                <a:t> end if;    </a:t>
              </a:r>
            </a:p>
            <a:p>
              <a:pPr marL="0" indent="0" algn="ctr">
                <a:buNone/>
              </a:pPr>
              <a:r>
                <a:rPr lang="en-US" dirty="0"/>
                <a:t>END;//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Trigger 3- </a:t>
            </a:r>
            <a:r>
              <a:rPr lang="en-US" dirty="0" err="1">
                <a:solidFill>
                  <a:schemeClr val="bg1"/>
                </a:solidFill>
              </a:rPr>
              <a:t>Age_Update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2313" y="1745456"/>
            <a:ext cx="6172200" cy="347186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Delimiter //</a:t>
              </a:r>
            </a:p>
            <a:p>
              <a:pPr marL="0" indent="0" algn="ctr">
                <a:buNone/>
              </a:pPr>
              <a:r>
                <a:rPr lang="en-US" dirty="0"/>
                <a:t>CREATE  TRIGGER `</a:t>
              </a:r>
              <a:r>
                <a:rPr lang="en-US" dirty="0" err="1"/>
                <a:t>New_Entry</a:t>
              </a:r>
              <a:r>
                <a:rPr lang="en-US" dirty="0"/>
                <a:t>`</a:t>
              </a:r>
            </a:p>
            <a:p>
              <a:pPr marL="0" indent="0" algn="ctr">
                <a:buNone/>
              </a:pPr>
              <a:r>
                <a:rPr lang="en-US" dirty="0"/>
                <a:t>  before </a:t>
              </a:r>
            </a:p>
            <a:p>
              <a:pPr marL="0" indent="0" algn="ctr">
                <a:buNone/>
              </a:pPr>
              <a:r>
                <a:rPr lang="en-US" dirty="0"/>
                <a:t> INSERT  ON `Participant` </a:t>
              </a:r>
            </a:p>
            <a:p>
              <a:pPr marL="0" indent="0" algn="ctr">
                <a:buNone/>
              </a:pPr>
              <a:r>
                <a:rPr lang="en-US" dirty="0"/>
                <a:t> FOR EACH ROW </a:t>
              </a:r>
            </a:p>
            <a:p>
              <a:pPr marL="0" indent="0" algn="ctr">
                <a:buNone/>
              </a:pPr>
              <a:r>
                <a:rPr lang="en-US" dirty="0"/>
                <a:t> BEGIN  </a:t>
              </a:r>
            </a:p>
            <a:p>
              <a:pPr marL="0" indent="0" algn="ctr">
                <a:buNone/>
              </a:pPr>
              <a:r>
                <a:rPr lang="en-US" dirty="0"/>
                <a:t> set </a:t>
              </a:r>
              <a:r>
                <a:rPr lang="en-US" dirty="0" err="1"/>
                <a:t>new.Age</a:t>
              </a:r>
              <a:r>
                <a:rPr lang="en-US" dirty="0"/>
                <a:t>= TIMESTAMPDIFF(</a:t>
              </a:r>
              <a:r>
                <a:rPr lang="en-US" dirty="0" err="1"/>
                <a:t>YEAR,new.Date_Of_Birth,CURDATE</a:t>
              </a:r>
              <a:r>
                <a:rPr lang="en-US" dirty="0"/>
                <a:t>());</a:t>
              </a:r>
            </a:p>
            <a:p>
              <a:pPr marL="0" indent="0" algn="ctr">
                <a:buNone/>
              </a:pPr>
              <a:r>
                <a:rPr lang="en-US" dirty="0"/>
                <a:t>     END //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15800" cy="1266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 From This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790700"/>
            <a:ext cx="12192000" cy="506730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Normalization plays a very important role in designing the database</a:t>
            </a: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database should be designed keeping the end user’s perspective in mind</a:t>
            </a:r>
          </a:p>
          <a:p>
            <a:pPr marL="342900" indent="-3429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 accurate and well defined data model yields a comprehensive and sound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1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12192000" cy="1263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Why Active Clinical Drug Trial Database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327218"/>
            <a:ext cx="12192000" cy="553078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 ACT/DB is an important tool for-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Evidence based decision making 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Getting clinical trial information. 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This database will help -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Regulatory professionals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Medical practitioners </a:t>
            </a:r>
          </a:p>
          <a:p>
            <a:pPr marL="285750" indent="-228600" algn="ctr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Clinical research investigators 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6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EER Diagram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1152226"/>
            <a:ext cx="11825288" cy="5515276"/>
          </a:xfrm>
        </p:spPr>
      </p:pic>
    </p:spTree>
    <p:extLst>
      <p:ext uri="{BB962C8B-B14F-4D97-AF65-F5344CB8AC3E}">
        <p14:creationId xmlns:p14="http://schemas.microsoft.com/office/powerpoint/2010/main" val="26324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Stored Procedure 1- To Know Which Drug Is Produced By Which Company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9600" y="1810341"/>
            <a:ext cx="6264403" cy="3704633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Delimiter //</a:t>
              </a:r>
            </a:p>
            <a:p>
              <a:pPr marL="0" indent="0" algn="ctr">
                <a:buNone/>
              </a:pPr>
              <a:r>
                <a:rPr lang="en-US" dirty="0"/>
                <a:t>create procedure </a:t>
              </a:r>
              <a:r>
                <a:rPr lang="en-US" dirty="0" err="1"/>
                <a:t>Company_Drug</a:t>
              </a:r>
              <a:r>
                <a:rPr lang="en-US" dirty="0"/>
                <a:t>( In CN varchar(30))</a:t>
              </a:r>
            </a:p>
            <a:p>
              <a:pPr marL="0" indent="0" algn="ctr">
                <a:buNone/>
              </a:pPr>
              <a:r>
                <a:rPr lang="en-US" dirty="0"/>
                <a:t>Begin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d.Drug_Name,c.Company_Name,d.disease_name</a:t>
              </a:r>
              <a:r>
                <a:rPr lang="en-US" dirty="0"/>
                <a:t> </a:t>
              </a:r>
            </a:p>
            <a:p>
              <a:pPr marL="0" indent="0" algn="ctr">
                <a:buNone/>
              </a:pPr>
              <a:r>
                <a:rPr lang="en-US" dirty="0"/>
                <a:t>from company c join drug  d </a:t>
              </a:r>
            </a:p>
            <a:p>
              <a:pPr marL="0" indent="0" algn="ctr">
                <a:buNone/>
              </a:pPr>
              <a:r>
                <a:rPr lang="en-US" dirty="0"/>
                <a:t>on </a:t>
              </a:r>
              <a:r>
                <a:rPr lang="en-US" dirty="0" err="1"/>
                <a:t>d.Company_ID</a:t>
              </a:r>
              <a:r>
                <a:rPr lang="en-US" dirty="0"/>
                <a:t>=</a:t>
              </a:r>
              <a:r>
                <a:rPr lang="en-US" dirty="0" err="1"/>
                <a:t>c.Company_ID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where CN=</a:t>
              </a:r>
              <a:r>
                <a:rPr lang="en-US" dirty="0" err="1"/>
                <a:t>c.Company_Name</a:t>
              </a:r>
              <a:r>
                <a:rPr lang="en-US" dirty="0"/>
                <a:t>;</a:t>
              </a:r>
            </a:p>
            <a:p>
              <a:pPr marL="0" indent="0" algn="ctr">
                <a:buNone/>
              </a:pPr>
              <a:r>
                <a:rPr lang="en-US" dirty="0"/>
                <a:t>end //</a:t>
              </a:r>
            </a:p>
            <a:p>
              <a:pPr marL="0" indent="0" algn="ctr">
                <a:buNone/>
              </a:pPr>
              <a:r>
                <a:rPr lang="en-US" dirty="0"/>
                <a:t>call </a:t>
              </a:r>
              <a:r>
                <a:rPr lang="en-US" dirty="0" err="1"/>
                <a:t>Company_Drug</a:t>
              </a:r>
              <a:r>
                <a:rPr lang="en-US" dirty="0"/>
                <a:t>('</a:t>
              </a:r>
              <a:r>
                <a:rPr lang="en-US" dirty="0" err="1"/>
                <a:t>sanofi</a:t>
              </a:r>
              <a:r>
                <a:rPr lang="en-US" dirty="0"/>
                <a:t>')</a:t>
              </a:r>
              <a:endParaRPr lang="en-US" dirty="0"/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Stored Procedure 2- To Find The Cost And Average Duration For Any Phase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896" y="1828800"/>
            <a:ext cx="6354279" cy="399059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Delimiter //</a:t>
              </a:r>
            </a:p>
            <a:p>
              <a:pPr marL="0" indent="0" algn="ctr">
                <a:buNone/>
              </a:pPr>
              <a:r>
                <a:rPr lang="en-US" dirty="0"/>
                <a:t>create procedure </a:t>
              </a:r>
              <a:r>
                <a:rPr lang="en-US" dirty="0" err="1"/>
                <a:t>Phase_Costs</a:t>
              </a:r>
              <a:r>
                <a:rPr lang="en-US" dirty="0"/>
                <a:t>( In PN </a:t>
              </a:r>
              <a:r>
                <a:rPr lang="en-US" dirty="0" err="1"/>
                <a:t>int</a:t>
              </a:r>
              <a:r>
                <a:rPr lang="en-US" dirty="0"/>
                <a:t>)</a:t>
              </a:r>
            </a:p>
            <a:p>
              <a:pPr marL="0" indent="0" algn="ctr">
                <a:buNone/>
              </a:pPr>
              <a:r>
                <a:rPr lang="en-US" dirty="0" err="1"/>
                <a:t>begIn</a:t>
              </a:r>
              <a:r>
                <a:rPr lang="en-US" dirty="0"/>
                <a:t> 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phase_number</a:t>
              </a:r>
              <a:r>
                <a:rPr lang="en-US" dirty="0"/>
                <a:t>, sum(</a:t>
              </a:r>
              <a:r>
                <a:rPr lang="en-US" dirty="0" err="1"/>
                <a:t>Estimated_Cost</a:t>
              </a:r>
              <a:r>
                <a:rPr lang="en-US" dirty="0"/>
                <a:t>) as Cost, </a:t>
              </a:r>
              <a:r>
                <a:rPr lang="en-US" dirty="0" err="1"/>
                <a:t>avg</a:t>
              </a:r>
              <a:r>
                <a:rPr lang="en-US" dirty="0"/>
                <a:t>(duration) </a:t>
              </a:r>
            </a:p>
            <a:p>
              <a:pPr marL="0" indent="0" algn="ctr">
                <a:buNone/>
              </a:pPr>
              <a:r>
                <a:rPr lang="en-US" dirty="0"/>
                <a:t>from </a:t>
              </a:r>
              <a:r>
                <a:rPr lang="en-US" dirty="0" err="1"/>
                <a:t>clinical_trial</a:t>
              </a:r>
              <a:r>
                <a:rPr lang="en-US" dirty="0"/>
                <a:t> </a:t>
              </a:r>
              <a:r>
                <a:rPr lang="en-US" dirty="0" err="1"/>
                <a:t>ct</a:t>
              </a:r>
              <a:r>
                <a:rPr lang="en-US" dirty="0"/>
                <a:t> join phase p</a:t>
              </a:r>
            </a:p>
            <a:p>
              <a:pPr marL="0" indent="0" algn="ctr">
                <a:buNone/>
              </a:pPr>
              <a:r>
                <a:rPr lang="en-US" dirty="0"/>
                <a:t>on </a:t>
              </a:r>
              <a:r>
                <a:rPr lang="en-US" dirty="0" err="1"/>
                <a:t>ct.Trial_ID</a:t>
              </a:r>
              <a:r>
                <a:rPr lang="en-US" dirty="0"/>
                <a:t>=</a:t>
              </a:r>
              <a:r>
                <a:rPr lang="en-US" dirty="0" err="1"/>
                <a:t>p.Trial_ID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where PN=</a:t>
              </a:r>
              <a:r>
                <a:rPr lang="en-US" dirty="0" err="1"/>
                <a:t>phase_number</a:t>
              </a:r>
              <a:r>
                <a:rPr lang="en-US" dirty="0"/>
                <a:t>;</a:t>
              </a:r>
            </a:p>
            <a:p>
              <a:pPr marL="0" indent="0" algn="ctr">
                <a:buNone/>
              </a:pPr>
              <a:r>
                <a:rPr lang="en-US" dirty="0"/>
                <a:t>end //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189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1- Disease and Disease Areas View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Disease_ID</a:t>
              </a:r>
              <a:r>
                <a:rPr lang="en-US" dirty="0"/>
                <a:t>, </a:t>
              </a:r>
              <a:r>
                <a:rPr lang="en-US" dirty="0" err="1"/>
                <a:t>Disease_Name</a:t>
              </a:r>
              <a:r>
                <a:rPr lang="en-US" dirty="0"/>
                <a:t>, </a:t>
              </a:r>
              <a:r>
                <a:rPr lang="en-US" dirty="0" err="1"/>
                <a:t>concat_ws</a:t>
              </a:r>
              <a:r>
                <a:rPr lang="en-US" dirty="0"/>
                <a:t>('',</a:t>
              </a:r>
              <a:r>
                <a:rPr lang="en-US" dirty="0" err="1"/>
                <a:t>Cat_Name</a:t>
              </a:r>
              <a:r>
                <a:rPr lang="en-US" dirty="0"/>
                <a:t>) as Category from disease as d, </a:t>
              </a:r>
              <a:r>
                <a:rPr lang="en-US" dirty="0" err="1"/>
                <a:t>disease_areas</a:t>
              </a:r>
              <a:r>
                <a:rPr lang="en-US" dirty="0"/>
                <a:t> as da</a:t>
              </a:r>
            </a:p>
            <a:p>
              <a:pPr marL="0" indent="0" algn="ctr">
                <a:buNone/>
              </a:pPr>
              <a:r>
                <a:rPr lang="en-US" dirty="0"/>
                <a:t>where </a:t>
              </a:r>
              <a:r>
                <a:rPr lang="en-US" dirty="0" err="1"/>
                <a:t>d.Disease_Category_ID</a:t>
              </a:r>
              <a:r>
                <a:rPr lang="en-US" dirty="0"/>
                <a:t>=</a:t>
              </a:r>
              <a:r>
                <a:rPr lang="en-US" dirty="0" err="1"/>
                <a:t>da.Disease_Category_IDorder</a:t>
              </a:r>
              <a:r>
                <a:rPr lang="en-US" dirty="0"/>
                <a:t> by </a:t>
              </a:r>
              <a:r>
                <a:rPr lang="en-US" dirty="0" err="1"/>
                <a:t>Disease_ID</a:t>
              </a:r>
              <a:r>
                <a:rPr lang="en-US" dirty="0"/>
                <a:t>;</a:t>
              </a:r>
            </a:p>
            <a:p>
              <a:pPr marL="0" indent="0" algn="ctr">
                <a:buNone/>
              </a:pPr>
              <a:endParaRPr lang="en-US" dirty="0"/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91" y="1499461"/>
            <a:ext cx="6116309" cy="41964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0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2- Overview Of All The Trials And Diseases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263" y="1661082"/>
            <a:ext cx="6172200" cy="412719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Trial_ID</a:t>
              </a:r>
              <a:r>
                <a:rPr lang="en-US" dirty="0"/>
                <a:t>, </a:t>
              </a:r>
              <a:r>
                <a:rPr lang="en-US" dirty="0" err="1"/>
                <a:t>Company_Name</a:t>
              </a:r>
              <a:r>
                <a:rPr lang="en-US" dirty="0"/>
                <a:t>, </a:t>
              </a:r>
              <a:r>
                <a:rPr lang="en-US" dirty="0" err="1"/>
                <a:t>Disease_Name</a:t>
              </a:r>
              <a:r>
                <a:rPr lang="en-US" dirty="0"/>
                <a:t>, </a:t>
              </a:r>
              <a:r>
                <a:rPr lang="en-US" dirty="0" err="1"/>
                <a:t>Cat_Name</a:t>
              </a:r>
              <a:r>
                <a:rPr lang="en-US" dirty="0"/>
                <a:t>, </a:t>
              </a:r>
              <a:r>
                <a:rPr lang="en-US" dirty="0" err="1"/>
                <a:t>Estimated_Cost</a:t>
              </a:r>
              <a:r>
                <a:rPr lang="en-US" dirty="0"/>
                <a:t> from </a:t>
              </a:r>
              <a:r>
                <a:rPr lang="en-US" dirty="0" err="1"/>
                <a:t>clinical_trial</a:t>
              </a:r>
              <a:r>
                <a:rPr lang="en-US" dirty="0"/>
                <a:t> as </a:t>
              </a:r>
              <a:r>
                <a:rPr lang="en-US" dirty="0" err="1"/>
                <a:t>ct</a:t>
              </a:r>
              <a:r>
                <a:rPr lang="en-US" dirty="0"/>
                <a:t>, company as co, disease as d, </a:t>
              </a:r>
              <a:r>
                <a:rPr lang="en-US" dirty="0" err="1"/>
                <a:t>disease_areas</a:t>
              </a:r>
              <a:r>
                <a:rPr lang="en-US" dirty="0"/>
                <a:t> as </a:t>
              </a:r>
              <a:r>
                <a:rPr lang="en-US" dirty="0" err="1"/>
                <a:t>dawhere</a:t>
              </a:r>
              <a:r>
                <a:rPr lang="en-US" dirty="0"/>
                <a:t> </a:t>
              </a:r>
              <a:r>
                <a:rPr lang="en-US" dirty="0" err="1"/>
                <a:t>ct.Company_ID</a:t>
              </a:r>
              <a:r>
                <a:rPr lang="en-US" dirty="0"/>
                <a:t>=</a:t>
              </a:r>
              <a:r>
                <a:rPr lang="en-US" dirty="0" err="1"/>
                <a:t>co.Company_ID</a:t>
              </a:r>
              <a:r>
                <a:rPr lang="en-US" dirty="0"/>
                <a:t> AND </a:t>
              </a:r>
              <a:r>
                <a:rPr lang="en-US" dirty="0" err="1"/>
                <a:t>ct.Disease_ID</a:t>
              </a:r>
              <a:r>
                <a:rPr lang="en-US" dirty="0"/>
                <a:t>=</a:t>
              </a:r>
              <a:r>
                <a:rPr lang="en-US" dirty="0" err="1"/>
                <a:t>d.Disease_ID</a:t>
              </a:r>
              <a:r>
                <a:rPr lang="en-US" dirty="0"/>
                <a:t> AND </a:t>
              </a:r>
              <a:r>
                <a:rPr lang="en-US" dirty="0" err="1"/>
                <a:t>d.Disease_Category_ID</a:t>
              </a:r>
              <a:r>
                <a:rPr lang="en-US" dirty="0"/>
                <a:t>= </a:t>
              </a:r>
              <a:r>
                <a:rPr lang="en-US" dirty="0" err="1"/>
                <a:t>da.Disease_Category_IDorder</a:t>
              </a:r>
              <a:r>
                <a:rPr lang="en-US" dirty="0"/>
                <a:t> by </a:t>
              </a:r>
              <a:r>
                <a:rPr lang="en-US" dirty="0" err="1"/>
                <a:t>Trial_ID</a:t>
              </a:r>
              <a:r>
                <a:rPr lang="en-US" dirty="0"/>
                <a:t>; 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3- Detail Doctor Information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980" y="1582146"/>
            <a:ext cx="6273058" cy="4209053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Trial_ID</a:t>
              </a:r>
              <a:r>
                <a:rPr lang="en-US" dirty="0"/>
                <a:t>, </a:t>
              </a:r>
              <a:r>
                <a:rPr lang="en-US" dirty="0" err="1"/>
                <a:t>concat_ws</a:t>
              </a:r>
              <a:r>
                <a:rPr lang="en-US" dirty="0"/>
                <a:t>(' ',</a:t>
              </a:r>
              <a:r>
                <a:rPr lang="en-US" dirty="0" err="1"/>
                <a:t>First_Name,Last_Name</a:t>
              </a:r>
              <a:r>
                <a:rPr lang="en-US" dirty="0"/>
                <a:t>) as Doctor, </a:t>
              </a:r>
              <a:r>
                <a:rPr lang="en-US" dirty="0" err="1"/>
                <a:t>Hospital_Name</a:t>
              </a:r>
              <a:r>
                <a:rPr lang="en-US" dirty="0"/>
                <a:t> as Hospital, </a:t>
              </a:r>
              <a:r>
                <a:rPr lang="en-US" dirty="0" err="1"/>
                <a:t>State_Name</a:t>
              </a:r>
              <a:r>
                <a:rPr lang="en-US" dirty="0"/>
                <a:t> as State</a:t>
              </a:r>
            </a:p>
            <a:p>
              <a:pPr marL="0" indent="0" algn="ctr">
                <a:buNone/>
              </a:pPr>
              <a:r>
                <a:rPr lang="en-US" dirty="0"/>
                <a:t>from doctors as d, hospital as h, state as s</a:t>
              </a:r>
            </a:p>
            <a:p>
              <a:pPr marL="0" indent="0" algn="ctr">
                <a:buNone/>
              </a:pPr>
              <a:r>
                <a:rPr lang="en-US" dirty="0"/>
                <a:t>where </a:t>
              </a:r>
              <a:r>
                <a:rPr lang="en-US" dirty="0" err="1"/>
                <a:t>d.Hospital_ID</a:t>
              </a:r>
              <a:r>
                <a:rPr lang="en-US" dirty="0"/>
                <a:t>=</a:t>
              </a:r>
              <a:r>
                <a:rPr lang="en-US" dirty="0" err="1"/>
                <a:t>h.Hospital_ID</a:t>
              </a:r>
              <a:r>
                <a:rPr lang="en-US" dirty="0"/>
                <a:t> and </a:t>
              </a:r>
              <a:r>
                <a:rPr lang="en-US" dirty="0" err="1"/>
                <a:t>h.State_ID</a:t>
              </a:r>
              <a:r>
                <a:rPr lang="en-US" dirty="0"/>
                <a:t>=</a:t>
              </a:r>
              <a:r>
                <a:rPr lang="en-US" dirty="0" err="1"/>
                <a:t>s.State_ID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order by </a:t>
              </a:r>
              <a:r>
                <a:rPr lang="en-US" dirty="0" err="1"/>
                <a:t>Trial_ID</a:t>
              </a:r>
              <a:r>
                <a:rPr lang="en-US" dirty="0"/>
                <a:t>;</a:t>
              </a:r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4- Scientist Research Information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075" y="1733358"/>
            <a:ext cx="6134287" cy="415309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19074" y="1141451"/>
            <a:ext cx="4152901" cy="5362575"/>
            <a:chOff x="7105651" y="1125112"/>
            <a:chExt cx="4305300" cy="5504288"/>
          </a:xfr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grpSpPr>
        <p:sp>
          <p:nvSpPr>
            <p:cNvPr id="4" name="Rectangle: Rounded Corners 3"/>
            <p:cNvSpPr/>
            <p:nvPr/>
          </p:nvSpPr>
          <p:spPr>
            <a:xfrm>
              <a:off x="7105651" y="1125112"/>
              <a:ext cx="4305300" cy="5504288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505700" y="1219200"/>
              <a:ext cx="3510270" cy="5114810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This view will be generated by the following query:</a:t>
              </a:r>
            </a:p>
            <a:p>
              <a:pPr marL="0" indent="0" algn="ctr">
                <a:buNone/>
              </a:pPr>
              <a:r>
                <a:rPr lang="en-US" dirty="0"/>
                <a:t>select </a:t>
              </a:r>
              <a:r>
                <a:rPr lang="en-US" dirty="0" err="1"/>
                <a:t>Scientist_ID</a:t>
              </a:r>
              <a:r>
                <a:rPr lang="en-US" dirty="0"/>
                <a:t>, </a:t>
              </a:r>
              <a:r>
                <a:rPr lang="en-US" dirty="0" err="1"/>
                <a:t>concat_ws</a:t>
              </a:r>
              <a:r>
                <a:rPr lang="en-US" dirty="0"/>
                <a:t>(' ', </a:t>
              </a:r>
              <a:r>
                <a:rPr lang="en-US" dirty="0" err="1"/>
                <a:t>First_Name</a:t>
              </a:r>
              <a:r>
                <a:rPr lang="en-US" dirty="0"/>
                <a:t>, </a:t>
              </a:r>
              <a:r>
                <a:rPr lang="en-US" dirty="0" err="1"/>
                <a:t>Last_Name</a:t>
              </a:r>
              <a:r>
                <a:rPr lang="en-US" dirty="0"/>
                <a:t>) as Scientist, </a:t>
              </a:r>
              <a:r>
                <a:rPr lang="en-US" dirty="0" err="1"/>
                <a:t>Center_Name,Trial_ID</a:t>
              </a:r>
              <a:r>
                <a:rPr lang="en-US" dirty="0"/>
                <a:t>, </a:t>
              </a:r>
              <a:r>
                <a:rPr lang="en-US" dirty="0" err="1"/>
                <a:t>Phase_Number</a:t>
              </a:r>
              <a:r>
                <a:rPr lang="en-US" dirty="0"/>
                <a:t>, </a:t>
              </a:r>
              <a:r>
                <a:rPr lang="en-US" dirty="0" err="1"/>
                <a:t>State_Name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from scientist as s, `research </a:t>
              </a:r>
              <a:r>
                <a:rPr lang="en-US" dirty="0" err="1"/>
                <a:t>center`as</a:t>
              </a:r>
              <a:r>
                <a:rPr lang="en-US" dirty="0"/>
                <a:t> </a:t>
              </a:r>
              <a:r>
                <a:rPr lang="en-US" dirty="0" err="1"/>
                <a:t>rc</a:t>
              </a:r>
              <a:r>
                <a:rPr lang="en-US" dirty="0"/>
                <a:t>, State as </a:t>
              </a:r>
              <a:r>
                <a:rPr lang="en-US" dirty="0" err="1"/>
                <a:t>st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where </a:t>
              </a:r>
              <a:r>
                <a:rPr lang="en-US" dirty="0" err="1"/>
                <a:t>s.ResearchCenter_ID</a:t>
              </a:r>
              <a:r>
                <a:rPr lang="en-US" dirty="0"/>
                <a:t>=</a:t>
              </a:r>
              <a:r>
                <a:rPr lang="en-US" dirty="0" err="1"/>
                <a:t>rc.ResearchCenter_ID</a:t>
              </a:r>
              <a:r>
                <a:rPr lang="en-US" dirty="0"/>
                <a:t> and </a:t>
              </a:r>
              <a:r>
                <a:rPr lang="en-US" dirty="0" err="1"/>
                <a:t>rc.State_ID</a:t>
              </a:r>
              <a:r>
                <a:rPr lang="en-US" dirty="0"/>
                <a:t>=</a:t>
              </a:r>
              <a:r>
                <a:rPr lang="en-US" dirty="0" err="1"/>
                <a:t>st.State_ID</a:t>
              </a:r>
              <a:endParaRPr lang="en-US" dirty="0"/>
            </a:p>
            <a:p>
              <a:pPr marL="0" indent="0" algn="ctr">
                <a:buNone/>
              </a:pPr>
              <a:r>
                <a:rPr lang="en-US" dirty="0"/>
                <a:t>order by </a:t>
              </a:r>
              <a:r>
                <a:rPr lang="en-US" dirty="0" err="1"/>
                <a:t>Trial_ID</a:t>
              </a:r>
              <a:r>
                <a:rPr lang="en-US" dirty="0"/>
                <a:t>;</a:t>
              </a:r>
            </a:p>
            <a:p>
              <a:pPr marL="0" indent="0" algn="ctr">
                <a:buNone/>
              </a:pPr>
              <a:endParaRPr lang="en-US" dirty="0"/>
            </a:p>
          </p:txBody>
        </p:sp>
      </p:grpSp>
      <p:sp>
        <p:nvSpPr>
          <p:cNvPr id="9" name="Arrow: Right 8"/>
          <p:cNvSpPr/>
          <p:nvPr/>
        </p:nvSpPr>
        <p:spPr>
          <a:xfrm>
            <a:off x="4591050" y="3140766"/>
            <a:ext cx="1085850" cy="819150"/>
          </a:xfrm>
          <a:prstGeom prst="rightArrow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189</TotalTime>
  <Words>619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Calisto MT</vt:lpstr>
      <vt:lpstr>Trebuchet MS</vt:lpstr>
      <vt:lpstr>Wingdings 2</vt:lpstr>
      <vt:lpstr>Slate</vt:lpstr>
      <vt:lpstr>Active Clinical Drug Trial Database (ACT/DB)</vt:lpstr>
      <vt:lpstr>Why Active Clinical Drug Trial Database</vt:lpstr>
      <vt:lpstr>EER Diagram </vt:lpstr>
      <vt:lpstr>Stored Procedure 1- To Know Which Drug Is Produced By Which Company</vt:lpstr>
      <vt:lpstr>Stored Procedure 2- To Find The Cost And Average Duration For Any Phase </vt:lpstr>
      <vt:lpstr>View 1- Disease and Disease Areas View</vt:lpstr>
      <vt:lpstr>View 2- Overview Of All The Trials And Diseases</vt:lpstr>
      <vt:lpstr>View 3- Detail Doctor Information</vt:lpstr>
      <vt:lpstr>View 4- Scientist Research Information </vt:lpstr>
      <vt:lpstr>VIEW 5- Detail Participant Information</vt:lpstr>
      <vt:lpstr>Trigger 1- Email_Validation </vt:lpstr>
      <vt:lpstr>Trigger 2- Weight_Validation </vt:lpstr>
      <vt:lpstr>Trigger 3- Age_Update </vt:lpstr>
      <vt:lpstr>Key Takeaways From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Clinical Drug Trial Database (ACT/DB)</dc:title>
  <dc:creator>Rohan Chouthai</dc:creator>
  <cp:lastModifiedBy>Rohan Chouthai</cp:lastModifiedBy>
  <cp:revision>18</cp:revision>
  <dcterms:created xsi:type="dcterms:W3CDTF">2017-04-21T17:22:08Z</dcterms:created>
  <dcterms:modified xsi:type="dcterms:W3CDTF">2017-04-21T20:31:54Z</dcterms:modified>
</cp:coreProperties>
</file>